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81" r:id="rId2"/>
    <p:sldId id="302" r:id="rId3"/>
    <p:sldId id="257" r:id="rId4"/>
    <p:sldId id="286" r:id="rId5"/>
    <p:sldId id="308" r:id="rId6"/>
    <p:sldId id="315" r:id="rId7"/>
    <p:sldId id="307" r:id="rId8"/>
    <p:sldId id="291" r:id="rId9"/>
    <p:sldId id="301" r:id="rId10"/>
    <p:sldId id="287" r:id="rId11"/>
    <p:sldId id="288" r:id="rId12"/>
    <p:sldId id="304" r:id="rId13"/>
    <p:sldId id="305" r:id="rId14"/>
    <p:sldId id="303" r:id="rId15"/>
    <p:sldId id="316" r:id="rId16"/>
    <p:sldId id="310" r:id="rId17"/>
    <p:sldId id="309" r:id="rId18"/>
    <p:sldId id="306" r:id="rId19"/>
    <p:sldId id="311" r:id="rId20"/>
    <p:sldId id="312" r:id="rId21"/>
    <p:sldId id="313" r:id="rId22"/>
    <p:sldId id="314" r:id="rId23"/>
    <p:sldId id="298" r:id="rId24"/>
    <p:sldId id="289" r:id="rId25"/>
    <p:sldId id="317" r:id="rId26"/>
    <p:sldId id="318" r:id="rId27"/>
    <p:sldId id="321" r:id="rId28"/>
    <p:sldId id="292" r:id="rId29"/>
    <p:sldId id="293" r:id="rId30"/>
    <p:sldId id="320" r:id="rId31"/>
    <p:sldId id="319" r:id="rId32"/>
    <p:sldId id="295" r:id="rId33"/>
    <p:sldId id="296" r:id="rId34"/>
    <p:sldId id="30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B8E67-F8F7-4293-9DAA-30538B4E2AD3}" type="datetimeFigureOut">
              <a:rPr lang="et-EE" smtClean="0"/>
              <a:pPr/>
              <a:t>13.06.2017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1455F-AB41-49AD-A863-72F4814F3924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1455F-AB41-49AD-A863-72F4814F3924}" type="slidenum">
              <a:rPr lang="et-EE" smtClean="0"/>
              <a:pPr/>
              <a:t>29</a:t>
            </a:fld>
            <a:endParaRPr lang="et-E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1455F-AB41-49AD-A863-72F4814F3924}" type="slidenum">
              <a:rPr lang="et-EE" smtClean="0"/>
              <a:pPr/>
              <a:t>31</a:t>
            </a:fld>
            <a:endParaRPr lang="et-E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2630-D1B4-40B7-AB51-32506287165F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DF16-6CA8-483B-A389-A49A17D36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2630-D1B4-40B7-AB51-32506287165F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DF16-6CA8-483B-A389-A49A17D36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2630-D1B4-40B7-AB51-32506287165F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DF16-6CA8-483B-A389-A49A17D36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2630-D1B4-40B7-AB51-32506287165F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DF16-6CA8-483B-A389-A49A17D36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2630-D1B4-40B7-AB51-32506287165F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DF16-6CA8-483B-A389-A49A17D36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2630-D1B4-40B7-AB51-32506287165F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DF16-6CA8-483B-A389-A49A17D36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2630-D1B4-40B7-AB51-32506287165F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DF16-6CA8-483B-A389-A49A17D36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2630-D1B4-40B7-AB51-32506287165F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DF16-6CA8-483B-A389-A49A17D36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2630-D1B4-40B7-AB51-32506287165F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DF16-6CA8-483B-A389-A49A17D36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2630-D1B4-40B7-AB51-32506287165F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DF16-6CA8-483B-A389-A49A17D36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2630-D1B4-40B7-AB51-32506287165F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CCDF16-6CA8-483B-A389-A49A17D360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9F2630-D1B4-40B7-AB51-32506287165F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CCDF16-6CA8-483B-A389-A49A17D360D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s://prezi.com/h2pt6eajs12n/euromed-esitlus/?utm_campaign=share&amp;utm_medium=copy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1.jpeg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scw.ee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96" y="4993712"/>
            <a:ext cx="8499720" cy="88356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INTERNATIONAL CONFERENCE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5852864"/>
            <a:ext cx="7854696" cy="88850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09.06.2017</a:t>
            </a:r>
          </a:p>
          <a:p>
            <a:r>
              <a:rPr lang="en-GB" dirty="0" err="1" smtClean="0"/>
              <a:t>Tallink</a:t>
            </a:r>
            <a:r>
              <a:rPr lang="en-GB" dirty="0" smtClean="0"/>
              <a:t> Spa &amp; Conference </a:t>
            </a:r>
            <a:r>
              <a:rPr lang="en-GB" dirty="0" err="1" smtClean="0"/>
              <a:t>Hotell</a:t>
            </a:r>
            <a:r>
              <a:rPr lang="en-GB" dirty="0" smtClean="0"/>
              <a:t>, Tallinn</a:t>
            </a:r>
            <a:endParaRPr lang="et-EE" dirty="0"/>
          </a:p>
        </p:txBody>
      </p:sp>
      <p:pic>
        <p:nvPicPr>
          <p:cNvPr id="6" name="Picture 2" descr="C:\Users\hp\Desktop\7. CONFERENCE 8-11.06.2017\DESIGN\Euromed 2 poster F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851648" cy="1828800"/>
          </a:xfrm>
        </p:spPr>
        <p:txBody>
          <a:bodyPr>
            <a:noAutofit/>
          </a:bodyPr>
          <a:lstStyle/>
          <a:p>
            <a:r>
              <a:rPr lang="en-GB" sz="4000" dirty="0" smtClean="0"/>
              <a:t>Intercultural education and dialogue</a:t>
            </a:r>
            <a:endParaRPr lang="et-E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678088"/>
            <a:ext cx="7854696" cy="1752600"/>
          </a:xfrm>
        </p:spPr>
        <p:txBody>
          <a:bodyPr/>
          <a:lstStyle/>
          <a:p>
            <a:r>
              <a:rPr lang="en-US" dirty="0" err="1" smtClean="0"/>
              <a:t>Amb</a:t>
            </a:r>
            <a:r>
              <a:rPr lang="en-US" dirty="0" smtClean="0"/>
              <a:t>. </a:t>
            </a:r>
            <a:r>
              <a:rPr lang="en-US" dirty="0" err="1" smtClean="0"/>
              <a:t>Hatem</a:t>
            </a:r>
            <a:r>
              <a:rPr lang="en-US" dirty="0" smtClean="0"/>
              <a:t> </a:t>
            </a:r>
            <a:r>
              <a:rPr lang="en-US" dirty="0" err="1" smtClean="0"/>
              <a:t>Attalah</a:t>
            </a:r>
            <a:r>
              <a:rPr lang="en-US" dirty="0" smtClean="0"/>
              <a:t>, </a:t>
            </a:r>
          </a:p>
          <a:p>
            <a:r>
              <a:rPr lang="en-US" dirty="0" smtClean="0"/>
              <a:t>Executive Director of Anna </a:t>
            </a:r>
            <a:r>
              <a:rPr lang="en-US" dirty="0" err="1" smtClean="0"/>
              <a:t>Lindh</a:t>
            </a:r>
            <a:r>
              <a:rPr lang="en-US" dirty="0" smtClean="0"/>
              <a:t> Foundation </a:t>
            </a:r>
            <a:endParaRPr lang="et-EE" dirty="0"/>
          </a:p>
        </p:txBody>
      </p:sp>
      <p:pic>
        <p:nvPicPr>
          <p:cNvPr id="19458" name="Picture 2" descr="Pildiotsingu Anna lindh foundation tulem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05064"/>
            <a:ext cx="6192688" cy="2358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8568952" cy="1828800"/>
          </a:xfrm>
        </p:spPr>
        <p:txBody>
          <a:bodyPr>
            <a:noAutofit/>
          </a:bodyPr>
          <a:lstStyle/>
          <a:p>
            <a:r>
              <a:rPr lang="en-GB" sz="4400" dirty="0" smtClean="0"/>
              <a:t>Intercultural education and dialogue</a:t>
            </a:r>
            <a:endParaRPr lang="et-EE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996952"/>
            <a:ext cx="7854696" cy="1752600"/>
          </a:xfrm>
        </p:spPr>
        <p:txBody>
          <a:bodyPr/>
          <a:lstStyle/>
          <a:p>
            <a:r>
              <a:rPr lang="en-GB" dirty="0" smtClean="0"/>
              <a:t>Mr. </a:t>
            </a:r>
            <a:r>
              <a:rPr lang="en-GB" dirty="0" err="1" smtClean="0"/>
              <a:t>Mahmoud</a:t>
            </a:r>
            <a:r>
              <a:rPr lang="en-GB" dirty="0" smtClean="0"/>
              <a:t> </a:t>
            </a:r>
            <a:r>
              <a:rPr lang="en-GB" dirty="0" err="1" smtClean="0"/>
              <a:t>Ezzat</a:t>
            </a:r>
            <a:r>
              <a:rPr lang="en-GB" dirty="0" smtClean="0"/>
              <a:t>,</a:t>
            </a:r>
          </a:p>
          <a:p>
            <a:r>
              <a:rPr lang="en-GB" sz="2000" dirty="0" smtClean="0"/>
              <a:t> Deputy Director of the Special Projects at Bibliotheca Alexandrina,</a:t>
            </a:r>
            <a:br>
              <a:rPr lang="en-GB" sz="2000" dirty="0" smtClean="0"/>
            </a:br>
            <a:r>
              <a:rPr lang="en-GB" sz="2000" dirty="0" smtClean="0"/>
              <a:t>Egypt</a:t>
            </a:r>
            <a:endParaRPr lang="et-EE" sz="2000" dirty="0"/>
          </a:p>
        </p:txBody>
      </p:sp>
      <p:pic>
        <p:nvPicPr>
          <p:cNvPr id="5" name="Picture 4" descr="C:\Users\hp\Desktop\Egypt 28.04.-01.05\BA LO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149080"/>
            <a:ext cx="4629670" cy="234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8568952" cy="1828800"/>
          </a:xfrm>
        </p:spPr>
        <p:txBody>
          <a:bodyPr>
            <a:noAutofit/>
          </a:bodyPr>
          <a:lstStyle/>
          <a:p>
            <a:r>
              <a:rPr lang="en-GB" sz="4400" dirty="0" smtClean="0">
                <a:hlinkClick r:id="rId2"/>
              </a:rPr>
              <a:t>Intercultural education and dialogue</a:t>
            </a:r>
            <a:endParaRPr lang="et-EE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2996952"/>
            <a:ext cx="7854696" cy="17526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GB" sz="2800" dirty="0" smtClean="0"/>
              <a:t>Mrs. Heidi </a:t>
            </a:r>
            <a:r>
              <a:rPr lang="en-GB" sz="2800" dirty="0" err="1" smtClean="0"/>
              <a:t>Paabort</a:t>
            </a:r>
            <a:r>
              <a:rPr lang="en-GB" sz="2800" dirty="0" smtClean="0"/>
              <a:t>, </a:t>
            </a:r>
          </a:p>
          <a:p>
            <a:pPr lvl="0">
              <a:defRPr/>
            </a:pPr>
            <a:r>
              <a:rPr lang="en-GB" sz="2000" dirty="0" smtClean="0"/>
              <a:t>Executive Director, Association of Estonian Open Youth Centres </a:t>
            </a:r>
            <a:br>
              <a:rPr lang="en-GB" sz="2000" dirty="0" smtClean="0"/>
            </a:br>
            <a:endParaRPr lang="et-EE" sz="1600" dirty="0" smtClean="0"/>
          </a:p>
          <a:p>
            <a:endParaRPr lang="et-EE" sz="2000" dirty="0"/>
          </a:p>
        </p:txBody>
      </p:sp>
      <p:pic>
        <p:nvPicPr>
          <p:cNvPr id="7" name="Picture 6" descr="Pildiotsingu ank logo tulemu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861048"/>
            <a:ext cx="5328592" cy="261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8568952" cy="1828800"/>
          </a:xfrm>
        </p:spPr>
        <p:txBody>
          <a:bodyPr>
            <a:noAutofit/>
          </a:bodyPr>
          <a:lstStyle/>
          <a:p>
            <a:r>
              <a:rPr lang="en-GB" sz="4400" dirty="0" smtClean="0"/>
              <a:t>Intercultural education and dialogue</a:t>
            </a:r>
            <a:endParaRPr lang="et-EE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2996952"/>
            <a:ext cx="7854696" cy="175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Mr. </a:t>
            </a:r>
            <a:r>
              <a:rPr lang="en-US" sz="2800" dirty="0" err="1" smtClean="0"/>
              <a:t>Marwa</a:t>
            </a:r>
            <a:r>
              <a:rPr lang="en-US" sz="2800" dirty="0" smtClean="0"/>
              <a:t> </a:t>
            </a:r>
            <a:r>
              <a:rPr lang="en-US" sz="2800" dirty="0" err="1" smtClean="0"/>
              <a:t>Mahmoud</a:t>
            </a:r>
            <a:r>
              <a:rPr lang="en-US" sz="2800" dirty="0" smtClean="0"/>
              <a:t>,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coordinator of intercultural education projects in </a:t>
            </a:r>
            <a:r>
              <a:rPr lang="en-US" sz="2000" dirty="0" err="1" smtClean="0"/>
              <a:t>Mondinsieme</a:t>
            </a:r>
            <a:r>
              <a:rPr lang="en-US" sz="2000" dirty="0" smtClean="0"/>
              <a:t>,  </a:t>
            </a:r>
            <a:br>
              <a:rPr lang="en-US" sz="2000" dirty="0" smtClean="0"/>
            </a:br>
            <a:r>
              <a:rPr lang="en-US" sz="2000" dirty="0" smtClean="0"/>
              <a:t>Italy</a:t>
            </a:r>
            <a:endParaRPr lang="et-EE" sz="2000" dirty="0"/>
          </a:p>
        </p:txBody>
      </p:sp>
      <p:pic>
        <p:nvPicPr>
          <p:cNvPr id="6" name="Picture 5" descr="C:\Users\hp\Desktop\12. ALF 2016\5. Disain\ALF PARTNER LOGOS\4. Italy lo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221088"/>
            <a:ext cx="4916561" cy="199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8568952" cy="1828800"/>
          </a:xfrm>
        </p:spPr>
        <p:txBody>
          <a:bodyPr>
            <a:noAutofit/>
          </a:bodyPr>
          <a:lstStyle/>
          <a:p>
            <a:r>
              <a:rPr lang="en-GB" sz="4400" dirty="0" smtClean="0"/>
              <a:t>Intercultural education and dialogue</a:t>
            </a:r>
            <a:endParaRPr lang="et-EE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2996952"/>
            <a:ext cx="7854696" cy="175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Mrs. Irene </a:t>
            </a:r>
            <a:r>
              <a:rPr lang="en-US" sz="2800" dirty="0" err="1" smtClean="0"/>
              <a:t>Käosaar</a:t>
            </a:r>
            <a:r>
              <a:rPr lang="en-US" sz="2800" dirty="0" smtClean="0"/>
              <a:t>,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000" dirty="0" smtClean="0"/>
              <a:t>Head of General Education Department, </a:t>
            </a:r>
            <a:br>
              <a:rPr lang="en-US" sz="2000" dirty="0" smtClean="0"/>
            </a:br>
            <a:r>
              <a:rPr lang="en-US" sz="2000" dirty="0" smtClean="0"/>
              <a:t>Estonian Ministry of Education and Research</a:t>
            </a:r>
            <a:endParaRPr lang="en-GB" sz="2200" dirty="0" smtClean="0"/>
          </a:p>
        </p:txBody>
      </p:sp>
      <p:pic>
        <p:nvPicPr>
          <p:cNvPr id="7" name="Picture 6" descr="C:\Users\hp\Desktop\0_haridusmin_3lovi_es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77072"/>
            <a:ext cx="5256584" cy="2115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/>
          <a:lstStyle/>
          <a:p>
            <a:pPr algn="ctr"/>
            <a:r>
              <a:rPr lang="en-GB" dirty="0" smtClean="0"/>
              <a:t>QEUESTIONS?</a:t>
            </a:r>
            <a:endParaRPr lang="et-EE" dirty="0"/>
          </a:p>
        </p:txBody>
      </p:sp>
      <p:pic>
        <p:nvPicPr>
          <p:cNvPr id="4" name="Picture 1" descr="C:\Users\hp\Desktop\12. ALF 2016\5. Disain\Euromed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872655"/>
            <a:ext cx="4283968" cy="2985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dirty="0" smtClean="0"/>
              <a:t> </a:t>
            </a:r>
            <a:r>
              <a:rPr lang="et-EE" b="1" dirty="0" smtClean="0"/>
              <a:t>1</a:t>
            </a:r>
            <a:r>
              <a:rPr lang="en-GB" b="1" dirty="0" smtClean="0"/>
              <a:t>3</a:t>
            </a:r>
            <a:r>
              <a:rPr lang="et-EE" b="1" dirty="0" smtClean="0"/>
              <a:t>:</a:t>
            </a:r>
            <a:r>
              <a:rPr lang="en-GB" b="1" dirty="0" smtClean="0"/>
              <a:t>3</a:t>
            </a:r>
            <a:r>
              <a:rPr lang="et-EE" b="1" dirty="0" smtClean="0"/>
              <a:t>0 – 1</a:t>
            </a:r>
            <a:r>
              <a:rPr lang="en-GB" b="1" dirty="0" smtClean="0"/>
              <a:t>4</a:t>
            </a:r>
            <a:r>
              <a:rPr lang="et-EE" b="1" dirty="0" smtClean="0"/>
              <a:t>.</a:t>
            </a:r>
            <a:r>
              <a:rPr lang="en-GB" b="1" dirty="0" smtClean="0"/>
              <a:t>3</a:t>
            </a:r>
            <a:r>
              <a:rPr lang="et-EE" b="1" dirty="0" smtClean="0"/>
              <a:t>0 </a:t>
            </a:r>
            <a:r>
              <a:rPr lang="en-GB" dirty="0" smtClean="0"/>
              <a:t>Lunch</a:t>
            </a:r>
            <a:endParaRPr lang="et-EE" dirty="0"/>
          </a:p>
        </p:txBody>
      </p:sp>
      <p:pic>
        <p:nvPicPr>
          <p:cNvPr id="2050" name="Picture 2" descr="http://www.crackerbarrel.com/~/media/CrackerBarrel/Menu/Dinner/Weekday%20Lunch%20Specials/Poster_WLSCountryHouseSaladWithGrilledChicken_Sharper_52744_Beat600x400.jpg?h=400&amp;w=600&amp;la=en&amp;hash=A0DF7E2A6BF644D9C34546045B5D83EDAB5DDE7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7848872" cy="489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476672"/>
            <a:ext cx="7772400" cy="1362456"/>
          </a:xfrm>
        </p:spPr>
        <p:txBody>
          <a:bodyPr/>
          <a:lstStyle/>
          <a:p>
            <a:r>
              <a:rPr lang="en-GB" sz="4000" dirty="0" smtClean="0"/>
              <a:t>II Working session (</a:t>
            </a:r>
            <a:r>
              <a:rPr lang="et-EE" sz="4000" b="0" dirty="0" smtClean="0"/>
              <a:t>Panel discussion</a:t>
            </a:r>
            <a:r>
              <a:rPr lang="en-GB" sz="4000" b="0" dirty="0" smtClean="0"/>
              <a:t>)</a:t>
            </a:r>
            <a:endParaRPr lang="et-EE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1844824"/>
            <a:ext cx="7772400" cy="1509712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Citizenship and human rights in intercultural education</a:t>
            </a:r>
          </a:p>
          <a:p>
            <a:endParaRPr lang="en-GB" sz="3200" b="1" dirty="0" smtClean="0"/>
          </a:p>
          <a:p>
            <a:endParaRPr lang="et-EE" sz="3200" dirty="0"/>
          </a:p>
        </p:txBody>
      </p:sp>
      <p:pic>
        <p:nvPicPr>
          <p:cNvPr id="37896" name="Picture 8" descr="Pildiotsingu citizenship  human rights tulem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332208"/>
            <a:ext cx="5796136" cy="233715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11560" y="2996952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i="1" dirty="0" smtClean="0"/>
              <a:t>Moderated by:</a:t>
            </a:r>
            <a:r>
              <a:rPr lang="lt-LT" dirty="0" smtClean="0"/>
              <a:t> </a:t>
            </a:r>
            <a:r>
              <a:rPr lang="lt-LT" i="1" dirty="0" smtClean="0"/>
              <a:t>Justina Kaluinaitė, Lithuanian NGDO Platform and</a:t>
            </a:r>
            <a:r>
              <a:rPr lang="en-GB" i="1" dirty="0" smtClean="0"/>
              <a:t/>
            </a:r>
            <a:br>
              <a:rPr lang="en-GB" i="1" dirty="0" smtClean="0"/>
            </a:br>
            <a:r>
              <a:rPr lang="lt-LT" i="1" dirty="0" smtClean="0"/>
              <a:t> Zahid Mahmoud, British Council</a:t>
            </a:r>
            <a:r>
              <a:rPr lang="lt-LT" dirty="0" smtClean="0"/>
              <a:t/>
            </a:r>
            <a:br>
              <a:rPr lang="lt-LT" dirty="0" smtClean="0"/>
            </a:br>
            <a:endParaRPr lang="et-E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8568952" cy="1828800"/>
          </a:xfrm>
        </p:spPr>
        <p:txBody>
          <a:bodyPr>
            <a:noAutofit/>
          </a:bodyPr>
          <a:lstStyle/>
          <a:p>
            <a:r>
              <a:rPr lang="en-GB" sz="4400" dirty="0" smtClean="0"/>
              <a:t>Citizenship and human rights</a:t>
            </a:r>
            <a:br>
              <a:rPr lang="en-GB" sz="4400" dirty="0" smtClean="0"/>
            </a:br>
            <a:r>
              <a:rPr lang="en-GB" sz="4400" dirty="0" smtClean="0"/>
              <a:t> in intercultural education</a:t>
            </a:r>
            <a:endParaRPr lang="et-EE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2996952"/>
            <a:ext cx="7854696" cy="1752600"/>
          </a:xfrm>
        </p:spPr>
        <p:txBody>
          <a:bodyPr>
            <a:normAutofit/>
          </a:bodyPr>
          <a:lstStyle/>
          <a:p>
            <a:r>
              <a:rPr lang="sv-SE" sz="2800" dirty="0" smtClean="0"/>
              <a:t>Mrs. Susanne Kallanvaara, </a:t>
            </a:r>
            <a:br>
              <a:rPr lang="sv-SE" sz="2800" dirty="0" smtClean="0"/>
            </a:br>
            <a:r>
              <a:rPr lang="sv-SE" sz="2000" dirty="0" smtClean="0"/>
              <a:t>Munkebäcksgymnasiet, Göteborg, Sweden</a:t>
            </a:r>
            <a:endParaRPr lang="et-EE" sz="2000" dirty="0"/>
          </a:p>
        </p:txBody>
      </p:sp>
      <p:pic>
        <p:nvPicPr>
          <p:cNvPr id="5" name="Picture 4" descr="https://www.euromeduc.com/wp-content/uploads/2017/01/3.Munkeb%C3%A4cksgymnasie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861048"/>
            <a:ext cx="4795018" cy="292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8568952" cy="1828800"/>
          </a:xfrm>
        </p:spPr>
        <p:txBody>
          <a:bodyPr>
            <a:noAutofit/>
          </a:bodyPr>
          <a:lstStyle/>
          <a:p>
            <a:r>
              <a:rPr lang="en-GB" sz="4400" dirty="0" smtClean="0"/>
              <a:t>Citizenship and human rights</a:t>
            </a:r>
            <a:br>
              <a:rPr lang="en-GB" sz="4400" dirty="0" smtClean="0"/>
            </a:br>
            <a:r>
              <a:rPr lang="en-GB" sz="4400" dirty="0" smtClean="0"/>
              <a:t> in intercultural education</a:t>
            </a:r>
            <a:endParaRPr lang="et-EE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2996952"/>
            <a:ext cx="7854696" cy="175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Mr. Kari </a:t>
            </a:r>
            <a:r>
              <a:rPr lang="en-US" sz="2800" dirty="0" err="1" smtClean="0"/>
              <a:t>Käsper</a:t>
            </a:r>
            <a:r>
              <a:rPr lang="en-US" sz="2800" dirty="0" smtClean="0"/>
              <a:t>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Director of Estonian Human Rights Centre</a:t>
            </a:r>
            <a:endParaRPr lang="et-EE" sz="2000" dirty="0"/>
          </a:p>
        </p:txBody>
      </p:sp>
      <p:pic>
        <p:nvPicPr>
          <p:cNvPr id="6" name="Picture 5" descr="Pildiotsingu Eesti Inimõiguste Keskus logo tulemu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221088"/>
            <a:ext cx="6093643" cy="194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620688"/>
            <a:ext cx="7772400" cy="1362456"/>
          </a:xfrm>
        </p:spPr>
        <p:txBody>
          <a:bodyPr/>
          <a:lstStyle/>
          <a:p>
            <a:r>
              <a:rPr lang="en-US" sz="4800" dirty="0" smtClean="0"/>
              <a:t>INTERNATIONAL CONFERENCE </a:t>
            </a:r>
            <a:endParaRPr lang="et-EE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204864"/>
            <a:ext cx="7772400" cy="1509712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800" dirty="0" smtClean="0"/>
              <a:t>“The challenge of intercultural education – </a:t>
            </a:r>
            <a:br>
              <a:rPr lang="en-US" sz="2800" dirty="0" smtClean="0"/>
            </a:br>
            <a:r>
              <a:rPr lang="en-US" sz="2800" dirty="0" smtClean="0"/>
              <a:t>Yesterday, today and tomorrow…”</a:t>
            </a:r>
          </a:p>
          <a:p>
            <a:pPr algn="ctr"/>
            <a:endParaRPr lang="en-US" sz="2800" dirty="0" smtClean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67544" y="3645024"/>
            <a:ext cx="7772400" cy="1509712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lvl="0"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2800" dirty="0" smtClean="0"/>
              <a:t>Conference Moderator: </a:t>
            </a:r>
            <a:r>
              <a:rPr lang="en-GB" sz="2800" dirty="0" smtClean="0"/>
              <a:t>Kristi </a:t>
            </a:r>
            <a:r>
              <a:rPr lang="en-GB" sz="2800" dirty="0" err="1" smtClean="0"/>
              <a:t>Ockba</a:t>
            </a:r>
            <a:endParaRPr lang="en-GB" sz="2800" dirty="0" smtClean="0"/>
          </a:p>
          <a:p>
            <a:pPr lvl="0"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en-GB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</a:t>
            </a:r>
            <a:r>
              <a:rPr kumimoji="0" lang="en-GB" sz="28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co-moderator: Vassili Golikov</a:t>
            </a:r>
            <a:endParaRPr kumimoji="0" lang="en-US" sz="28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5" name="Picture 1" descr="C:\Users\hp\Desktop\12. ALF 2016\5. Disain\Euromed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725712"/>
            <a:ext cx="3059832" cy="2132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8568952" cy="1828800"/>
          </a:xfrm>
        </p:spPr>
        <p:txBody>
          <a:bodyPr>
            <a:noAutofit/>
          </a:bodyPr>
          <a:lstStyle/>
          <a:p>
            <a:r>
              <a:rPr lang="en-GB" sz="4400" dirty="0" smtClean="0"/>
              <a:t>Citizenship and human rights</a:t>
            </a:r>
            <a:br>
              <a:rPr lang="en-GB" sz="4400" dirty="0" smtClean="0"/>
            </a:br>
            <a:r>
              <a:rPr lang="en-GB" sz="4400" dirty="0" smtClean="0"/>
              <a:t> in intercultural education</a:t>
            </a:r>
            <a:endParaRPr lang="et-EE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2996952"/>
            <a:ext cx="7854696" cy="175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Ms. </a:t>
            </a:r>
            <a:r>
              <a:rPr lang="en-US" sz="2800" dirty="0" err="1" smtClean="0"/>
              <a:t>Liis</a:t>
            </a:r>
            <a:r>
              <a:rPr lang="en-US" sz="2800" dirty="0" smtClean="0"/>
              <a:t> </a:t>
            </a:r>
            <a:r>
              <a:rPr lang="en-US" sz="2800" dirty="0" err="1" smtClean="0"/>
              <a:t>Tamman</a:t>
            </a:r>
            <a:r>
              <a:rPr lang="en-US" sz="2800" dirty="0" smtClean="0"/>
              <a:t>, </a:t>
            </a:r>
            <a:br>
              <a:rPr lang="en-US" sz="2800" dirty="0" smtClean="0"/>
            </a:br>
            <a:r>
              <a:rPr lang="en-US" sz="2000" dirty="0" smtClean="0"/>
              <a:t>International youth work senior specialist </a:t>
            </a:r>
            <a:br>
              <a:rPr lang="en-US" sz="2000" dirty="0" smtClean="0"/>
            </a:br>
            <a:r>
              <a:rPr lang="en-US" sz="2000" dirty="0" smtClean="0"/>
              <a:t>in Tallinn Sports and Youth Department</a:t>
            </a:r>
            <a:endParaRPr lang="et-EE" sz="1600" dirty="0"/>
          </a:p>
        </p:txBody>
      </p:sp>
      <p:pic>
        <p:nvPicPr>
          <p:cNvPr id="5" name="Picture 4" descr="http://euromed.sscw.ee/wp-content/uploads/2017/05/TALLINN-SPORT-AND-YOUTH-DEPARTMENT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365104"/>
            <a:ext cx="4623514" cy="160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8568952" cy="1828800"/>
          </a:xfrm>
        </p:spPr>
        <p:txBody>
          <a:bodyPr>
            <a:noAutofit/>
          </a:bodyPr>
          <a:lstStyle/>
          <a:p>
            <a:r>
              <a:rPr lang="en-GB" sz="4400" dirty="0" smtClean="0"/>
              <a:t>Citizenship and human rights</a:t>
            </a:r>
            <a:br>
              <a:rPr lang="en-GB" sz="4400" dirty="0" smtClean="0"/>
            </a:br>
            <a:r>
              <a:rPr lang="en-GB" sz="4400" dirty="0" smtClean="0"/>
              <a:t> in intercultural education</a:t>
            </a:r>
            <a:endParaRPr lang="et-EE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2996952"/>
            <a:ext cx="7854696" cy="175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Mr. Anis </a:t>
            </a:r>
            <a:r>
              <a:rPr lang="en-US" sz="2800" dirty="0" err="1" smtClean="0"/>
              <a:t>Boufrikha</a:t>
            </a:r>
            <a:r>
              <a:rPr lang="en-US" sz="2800" dirty="0" smtClean="0"/>
              <a:t>, </a:t>
            </a:r>
            <a:br>
              <a:rPr lang="en-US" sz="2800" dirty="0" smtClean="0"/>
            </a:br>
            <a:r>
              <a:rPr lang="en-US" sz="2000" dirty="0" smtClean="0"/>
              <a:t>Head of  Tunisian Network of  Anna </a:t>
            </a:r>
            <a:r>
              <a:rPr lang="en-US" sz="2000" dirty="0" err="1" smtClean="0"/>
              <a:t>Lindh</a:t>
            </a:r>
            <a:r>
              <a:rPr lang="en-US" sz="2000" dirty="0" smtClean="0"/>
              <a:t> Foundation</a:t>
            </a:r>
            <a:endParaRPr lang="et-EE" sz="1200" dirty="0"/>
          </a:p>
        </p:txBody>
      </p:sp>
      <p:pic>
        <p:nvPicPr>
          <p:cNvPr id="45058" name="Picture 2" descr="C:\Users\hp\Desktop\12. ALF 2016\Tunisia 7-10.04\Tunisia Disain\ALF-Tunisia-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8340" y="4149080"/>
            <a:ext cx="6076108" cy="164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8568952" cy="1828800"/>
          </a:xfrm>
        </p:spPr>
        <p:txBody>
          <a:bodyPr>
            <a:noAutofit/>
          </a:bodyPr>
          <a:lstStyle/>
          <a:p>
            <a:r>
              <a:rPr lang="en-GB" sz="4400" dirty="0" smtClean="0"/>
              <a:t>Citizenship and human rights</a:t>
            </a:r>
            <a:br>
              <a:rPr lang="en-GB" sz="4400" dirty="0" smtClean="0"/>
            </a:br>
            <a:r>
              <a:rPr lang="en-GB" sz="4400" dirty="0" smtClean="0"/>
              <a:t> in intercultural education</a:t>
            </a:r>
            <a:endParaRPr lang="et-EE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2996952"/>
            <a:ext cx="7854696" cy="175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Ms. </a:t>
            </a:r>
            <a:r>
              <a:rPr lang="en-US" sz="2800" dirty="0" err="1" smtClean="0"/>
              <a:t>Piret</a:t>
            </a:r>
            <a:r>
              <a:rPr lang="en-US" sz="2800" dirty="0" smtClean="0"/>
              <a:t> Hartman, </a:t>
            </a:r>
            <a:br>
              <a:rPr lang="en-US" sz="2800" dirty="0" smtClean="0"/>
            </a:br>
            <a:r>
              <a:rPr lang="en-US" sz="2000" dirty="0" smtClean="0"/>
              <a:t> Deputy secretary general of Estonian Ministry of Culture</a:t>
            </a:r>
            <a:endParaRPr lang="et-EE" sz="1600" dirty="0"/>
          </a:p>
        </p:txBody>
      </p:sp>
      <p:pic>
        <p:nvPicPr>
          <p:cNvPr id="6" name="Picture 5" descr="C:\Users\hp\Desktop\Kulmin.jpg"/>
          <p:cNvPicPr/>
          <p:nvPr/>
        </p:nvPicPr>
        <p:blipFill>
          <a:blip r:embed="rId2" cstate="print"/>
          <a:srcRect r="6742" b="6542"/>
          <a:stretch>
            <a:fillRect/>
          </a:stretch>
        </p:blipFill>
        <p:spPr bwMode="auto">
          <a:xfrm>
            <a:off x="1979712" y="4077072"/>
            <a:ext cx="5323085" cy="217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/>
          <a:lstStyle/>
          <a:p>
            <a:pPr algn="ctr"/>
            <a:r>
              <a:rPr lang="en-GB" dirty="0" smtClean="0"/>
              <a:t>QEUESTIONS?</a:t>
            </a:r>
            <a:endParaRPr lang="et-EE" dirty="0"/>
          </a:p>
        </p:txBody>
      </p:sp>
      <p:pic>
        <p:nvPicPr>
          <p:cNvPr id="5" name="Picture 1" descr="C:\Users\hp\Desktop\12. ALF 2016\5. Disain\Euromed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872655"/>
            <a:ext cx="4283968" cy="2985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568952" cy="1512168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/>
              <a:t>WORKING GROUPS</a:t>
            </a:r>
            <a:endParaRPr lang="et-EE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348880"/>
            <a:ext cx="8568952" cy="4032448"/>
          </a:xfrm>
        </p:spPr>
        <p:txBody>
          <a:bodyPr>
            <a:normAutofit fontScale="92500"/>
          </a:bodyPr>
          <a:lstStyle/>
          <a:p>
            <a:pPr algn="l"/>
            <a:r>
              <a:rPr lang="en-US" b="1" dirty="0" smtClean="0"/>
              <a:t>Working group I </a:t>
            </a:r>
            <a:r>
              <a:rPr lang="en-US" dirty="0" smtClean="0"/>
              <a:t>– Implementing results and proposals from EU and Arabian countries / </a:t>
            </a:r>
            <a:r>
              <a:rPr lang="en-US" b="1" dirty="0" smtClean="0"/>
              <a:t>Room </a:t>
            </a:r>
            <a:r>
              <a:rPr lang="en-US" b="1" dirty="0" err="1" smtClean="0"/>
              <a:t>Romantica</a:t>
            </a:r>
            <a:endParaRPr lang="en-US" b="1" dirty="0" smtClean="0"/>
          </a:p>
          <a:p>
            <a:pPr algn="l"/>
            <a:endParaRPr lang="en-US" dirty="0" smtClean="0"/>
          </a:p>
          <a:p>
            <a:pPr algn="l"/>
            <a:r>
              <a:rPr lang="en-US" b="1" dirty="0" smtClean="0"/>
              <a:t>Working group II</a:t>
            </a:r>
            <a:r>
              <a:rPr lang="en-US" dirty="0" smtClean="0"/>
              <a:t> – Best practices + case analysis from different angles / </a:t>
            </a:r>
            <a:r>
              <a:rPr lang="en-US" b="1" dirty="0" smtClean="0"/>
              <a:t>Room - Galaxy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algn="l"/>
            <a:r>
              <a:rPr lang="en-US" b="1" dirty="0" smtClean="0"/>
              <a:t>Working group III</a:t>
            </a:r>
            <a:r>
              <a:rPr lang="en-US" dirty="0" smtClean="0"/>
              <a:t> – Moving Beyond the Extremist Narrative: Youth on the frontline” The working group will focus on the potential of the next generation of intercultural leaders to create alternative narratives to extremist discourses / </a:t>
            </a:r>
            <a:r>
              <a:rPr lang="en-US" b="1" dirty="0" smtClean="0"/>
              <a:t>Room Victoria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46464"/>
            <a:ext cx="8290120" cy="1362456"/>
          </a:xfrm>
        </p:spPr>
        <p:txBody>
          <a:bodyPr/>
          <a:lstStyle/>
          <a:p>
            <a:r>
              <a:rPr lang="et-EE" sz="4400" dirty="0" smtClean="0"/>
              <a:t>Working group I</a:t>
            </a:r>
            <a:r>
              <a:rPr lang="en-GB" sz="4400" dirty="0" smtClean="0"/>
              <a:t> (</a:t>
            </a:r>
            <a:r>
              <a:rPr lang="en-US" sz="4400" dirty="0" smtClean="0"/>
              <a:t>Room </a:t>
            </a:r>
            <a:r>
              <a:rPr lang="en-US" sz="4400" dirty="0" err="1" smtClean="0"/>
              <a:t>Romantica</a:t>
            </a:r>
            <a:r>
              <a:rPr lang="en-US" sz="4400" dirty="0" smtClean="0"/>
              <a:t>)</a:t>
            </a:r>
            <a:r>
              <a:rPr lang="et-EE" sz="4400" dirty="0" smtClean="0"/>
              <a:t> </a:t>
            </a:r>
            <a:endParaRPr lang="et-EE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Best practices + case analysis from different angles</a:t>
            </a:r>
            <a:endParaRPr lang="et-EE" sz="28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11560" y="4437112"/>
            <a:ext cx="7772400" cy="1509712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r>
              <a:rPr lang="en-GB" sz="2400" dirty="0" smtClean="0"/>
              <a:t>Moderator: Kari </a:t>
            </a:r>
            <a:r>
              <a:rPr lang="en-GB" sz="2400" dirty="0" err="1" smtClean="0"/>
              <a:t>Käsper</a:t>
            </a:r>
            <a:endParaRPr lang="et-EE" sz="2400" dirty="0" smtClean="0"/>
          </a:p>
          <a:p>
            <a:r>
              <a:rPr lang="en-GB" sz="2400" dirty="0" smtClean="0"/>
              <a:t>Contributors:  Anis </a:t>
            </a:r>
            <a:r>
              <a:rPr lang="en-GB" sz="2400" dirty="0" err="1" smtClean="0"/>
              <a:t>Boufrikha</a:t>
            </a:r>
            <a:r>
              <a:rPr lang="en-GB" sz="2400" dirty="0" smtClean="0"/>
              <a:t>, Susanne </a:t>
            </a:r>
            <a:r>
              <a:rPr lang="en-GB" sz="2400" dirty="0" err="1" smtClean="0"/>
              <a:t>Kallanvaara</a:t>
            </a:r>
            <a:r>
              <a:rPr lang="en-GB" sz="2400" dirty="0" smtClean="0"/>
              <a:t>, Evelyn </a:t>
            </a:r>
            <a:r>
              <a:rPr lang="en-GB" sz="2400" dirty="0" err="1" smtClean="0"/>
              <a:t>Valtin</a:t>
            </a:r>
            <a:r>
              <a:rPr lang="en-GB" sz="2400" dirty="0" smtClean="0"/>
              <a:t>, </a:t>
            </a:r>
            <a:r>
              <a:rPr lang="en-GB" sz="2400" dirty="0" err="1" smtClean="0"/>
              <a:t>Maire</a:t>
            </a:r>
            <a:r>
              <a:rPr lang="en-GB" sz="2400" dirty="0" smtClean="0"/>
              <a:t> </a:t>
            </a:r>
            <a:r>
              <a:rPr lang="en-GB" sz="2400" dirty="0" err="1" smtClean="0"/>
              <a:t>Merioja</a:t>
            </a:r>
            <a:r>
              <a:rPr lang="en-GB" sz="2400" dirty="0" smtClean="0"/>
              <a:t>  and </a:t>
            </a:r>
            <a:r>
              <a:rPr lang="en-GB" sz="2400" dirty="0" err="1" smtClean="0"/>
              <a:t>Liis</a:t>
            </a:r>
            <a:r>
              <a:rPr lang="en-GB" sz="2400" dirty="0" smtClean="0"/>
              <a:t> </a:t>
            </a:r>
            <a:r>
              <a:rPr lang="en-GB" sz="2400" dirty="0" err="1" smtClean="0"/>
              <a:t>Tamman</a:t>
            </a:r>
            <a:endParaRPr lang="et-EE" sz="24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t-EE" sz="2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46464"/>
            <a:ext cx="8290120" cy="1362456"/>
          </a:xfrm>
        </p:spPr>
        <p:txBody>
          <a:bodyPr/>
          <a:lstStyle/>
          <a:p>
            <a:r>
              <a:rPr lang="et-EE" sz="4400" dirty="0" smtClean="0"/>
              <a:t>Working group I</a:t>
            </a:r>
            <a:r>
              <a:rPr lang="en-GB" sz="4400" dirty="0" smtClean="0"/>
              <a:t>I (</a:t>
            </a:r>
            <a:r>
              <a:rPr lang="en-US" sz="4400" dirty="0" smtClean="0"/>
              <a:t>Room Galaxy)</a:t>
            </a:r>
            <a:r>
              <a:rPr lang="et-EE" sz="4400" dirty="0" smtClean="0"/>
              <a:t> </a:t>
            </a:r>
            <a:endParaRPr lang="et-EE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t-EE" sz="2800" dirty="0" smtClean="0"/>
              <a:t>Implementing results (Educational E-Toolkit and Web-Resource / Cooperation platform) and proposals from EU and Arabian countries. </a:t>
            </a:r>
            <a:endParaRPr lang="et-EE" sz="28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11560" y="4437112"/>
            <a:ext cx="7772400" cy="1509712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t-EE" sz="2400" dirty="0" smtClean="0"/>
              <a:t>Moderator: Sophie Khalid</a:t>
            </a:r>
            <a:br>
              <a:rPr lang="et-EE" sz="2400" dirty="0" smtClean="0"/>
            </a:br>
            <a:r>
              <a:rPr lang="et-EE" sz="2400" dirty="0" smtClean="0"/>
              <a:t>Contributors: Federica Trimarchi, Vassili Golikov,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t-EE" sz="2400" dirty="0" smtClean="0"/>
              <a:t>Mari-Liis Mäevere </a:t>
            </a:r>
            <a:r>
              <a:rPr lang="en-GB" sz="2400" dirty="0" smtClean="0"/>
              <a:t> </a:t>
            </a:r>
            <a:r>
              <a:rPr lang="et-EE" sz="2400" dirty="0" smtClean="0"/>
              <a:t>and Ilona Roja</a:t>
            </a:r>
            <a:r>
              <a:rPr lang="en-GB" sz="2400" dirty="0" smtClean="0"/>
              <a:t>e etc…</a:t>
            </a:r>
            <a:r>
              <a:rPr lang="et-EE" sz="2400" dirty="0" smtClean="0"/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46464"/>
            <a:ext cx="8290120" cy="1362456"/>
          </a:xfrm>
        </p:spPr>
        <p:txBody>
          <a:bodyPr/>
          <a:lstStyle/>
          <a:p>
            <a:r>
              <a:rPr lang="et-EE" sz="4400" dirty="0" smtClean="0"/>
              <a:t>Working group </a:t>
            </a:r>
            <a:r>
              <a:rPr lang="en-GB" sz="4400" dirty="0" smtClean="0"/>
              <a:t>II</a:t>
            </a:r>
            <a:r>
              <a:rPr lang="et-EE" sz="4400" dirty="0" smtClean="0"/>
              <a:t>I</a:t>
            </a:r>
            <a:r>
              <a:rPr lang="en-GB" sz="4400" dirty="0" smtClean="0"/>
              <a:t> (</a:t>
            </a:r>
            <a:r>
              <a:rPr lang="en-US" sz="4400" dirty="0" smtClean="0"/>
              <a:t>Room Victoria )</a:t>
            </a:r>
            <a:r>
              <a:rPr lang="et-EE" sz="4400" dirty="0" smtClean="0"/>
              <a:t> </a:t>
            </a:r>
            <a:endParaRPr lang="et-EE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360" y="2927400"/>
            <a:ext cx="8218112" cy="1509712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>Working group III</a:t>
            </a:r>
            <a:r>
              <a:rPr lang="en-GB" sz="2400" dirty="0" smtClean="0"/>
              <a:t> – Moving Beyond the Extremist Narrative: Youth on the frontline” The working group will focus on the potential of the next generation of intercultural leaders to create alternative narratives to extremist discourses</a:t>
            </a:r>
            <a:endParaRPr lang="et-EE" sz="2400" dirty="0" smtClean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11560" y="4727600"/>
            <a:ext cx="7772400" cy="1509712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r>
              <a:rPr lang="en-GB" sz="2400" dirty="0" smtClean="0"/>
              <a:t>Moderator:  </a:t>
            </a:r>
            <a:r>
              <a:rPr lang="en-GB" sz="2400" dirty="0" err="1" smtClean="0"/>
              <a:t>Mahmoud</a:t>
            </a:r>
            <a:r>
              <a:rPr lang="en-GB" sz="2400" dirty="0" smtClean="0"/>
              <a:t> </a:t>
            </a:r>
            <a:r>
              <a:rPr lang="en-GB" sz="2400" dirty="0" err="1" smtClean="0"/>
              <a:t>Ezzat</a:t>
            </a:r>
            <a:endParaRPr lang="et-EE" sz="2400" dirty="0" smtClean="0"/>
          </a:p>
          <a:p>
            <a:r>
              <a:rPr lang="en-GB" sz="2400" dirty="0" smtClean="0"/>
              <a:t>Contributors: </a:t>
            </a:r>
            <a:r>
              <a:rPr lang="en-GB" sz="2400" dirty="0" err="1" smtClean="0"/>
              <a:t>Marwa</a:t>
            </a:r>
            <a:r>
              <a:rPr lang="en-GB" sz="2400" dirty="0" smtClean="0"/>
              <a:t> </a:t>
            </a:r>
            <a:r>
              <a:rPr lang="en-GB" sz="2400" dirty="0" err="1" smtClean="0"/>
              <a:t>Mahmoud</a:t>
            </a:r>
            <a:r>
              <a:rPr lang="en-GB" sz="2400" dirty="0" smtClean="0"/>
              <a:t>, </a:t>
            </a:r>
            <a:r>
              <a:rPr lang="en-GB" sz="2400" dirty="0" err="1" smtClean="0"/>
              <a:t>Zahid</a:t>
            </a:r>
            <a:r>
              <a:rPr lang="en-GB" sz="2400" dirty="0" smtClean="0"/>
              <a:t> </a:t>
            </a:r>
            <a:r>
              <a:rPr lang="en-GB" sz="2400" dirty="0" err="1" smtClean="0"/>
              <a:t>Mahmoud</a:t>
            </a:r>
            <a:r>
              <a:rPr lang="en-GB" sz="2400" dirty="0" smtClean="0"/>
              <a:t> and </a:t>
            </a:r>
            <a:r>
              <a:rPr lang="en-GB" sz="2400" dirty="0" err="1" smtClean="0"/>
              <a:t>Eigo</a:t>
            </a:r>
            <a:r>
              <a:rPr lang="en-GB" sz="2400" dirty="0" smtClean="0"/>
              <a:t> </a:t>
            </a:r>
            <a:r>
              <a:rPr lang="en-GB" sz="2400" dirty="0" err="1" smtClean="0"/>
              <a:t>Varemäe</a:t>
            </a:r>
            <a:r>
              <a:rPr lang="en-GB" sz="2400" dirty="0" smtClean="0"/>
              <a:t> etc…</a:t>
            </a:r>
            <a:endParaRPr lang="et-EE" sz="24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t-EE" sz="2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628800"/>
            <a:ext cx="8280920" cy="1828800"/>
          </a:xfrm>
        </p:spPr>
        <p:txBody>
          <a:bodyPr>
            <a:noAutofit/>
          </a:bodyPr>
          <a:lstStyle/>
          <a:p>
            <a:r>
              <a:rPr lang="en-US" sz="4400" dirty="0" smtClean="0"/>
              <a:t>Educational </a:t>
            </a:r>
            <a:r>
              <a:rPr lang="en-US" sz="4400" dirty="0" err="1" smtClean="0"/>
              <a:t>Guide+Web</a:t>
            </a:r>
            <a:r>
              <a:rPr lang="en-US" sz="4400" dirty="0" smtClean="0"/>
              <a:t>-Resource</a:t>
            </a:r>
            <a:endParaRPr lang="et-EE" sz="44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6" y="692696"/>
            <a:ext cx="8676456" cy="1828800"/>
          </a:xfrm>
        </p:spPr>
        <p:txBody>
          <a:bodyPr>
            <a:normAutofit fontScale="90000"/>
          </a:bodyPr>
          <a:lstStyle/>
          <a:p>
            <a:r>
              <a:rPr lang="en-GB" cap="all" dirty="0" smtClean="0"/>
              <a:t>e</a:t>
            </a:r>
            <a:r>
              <a:rPr lang="et-EE" cap="all" dirty="0" smtClean="0"/>
              <a:t>UROPEAN – ARABIAN EDUCATIONAL WEB-RESOURCE!</a:t>
            </a:r>
            <a:endParaRPr lang="et-EE" cap="al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68" y="2972544"/>
            <a:ext cx="7854696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This is tool for every person who is interested in intercultural education, youth issues, entrepreneurship, development and cooperation.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t-EE" dirty="0"/>
          </a:p>
        </p:txBody>
      </p:sp>
      <p:sp>
        <p:nvSpPr>
          <p:cNvPr id="6146" name="AutoShape 2" descr="Pildiotsingu Eesti Inimõiguste keskus logo tulem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  <p:sp>
        <p:nvSpPr>
          <p:cNvPr id="6152" name="AutoShape 8" descr="Pildiotsingu Eesti Inimõiguste keskus logo tulem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  <p:sp>
        <p:nvSpPr>
          <p:cNvPr id="6154" name="AutoShape 10" descr="Pildiotsingu Eesti Inimõiguste keskus logo tulem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  <p:pic>
        <p:nvPicPr>
          <p:cNvPr id="8194" name="Picture 2" descr="EUROMEDU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5064"/>
            <a:ext cx="9144023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/>
              <a:t>OPENING SESSION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55973"/>
            <a:ext cx="8363272" cy="4713387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Opening words by </a:t>
            </a:r>
            <a:r>
              <a:rPr lang="en-GB" b="1" dirty="0" smtClean="0"/>
              <a:t>European Commission representation in Estonia</a:t>
            </a:r>
            <a:endParaRPr lang="et-EE" b="1" dirty="0" smtClean="0"/>
          </a:p>
          <a:p>
            <a:pPr>
              <a:buNone/>
            </a:pPr>
            <a:r>
              <a:rPr lang="en-GB" i="1" dirty="0" smtClean="0"/>
              <a:t>	(Mr. </a:t>
            </a:r>
            <a:r>
              <a:rPr lang="en-GB" i="1" dirty="0" err="1" smtClean="0"/>
              <a:t>Paavo</a:t>
            </a:r>
            <a:r>
              <a:rPr lang="en-GB" i="1" dirty="0" smtClean="0"/>
              <a:t> Palk, the policy department head at Estonia's representation to the European Commission)</a:t>
            </a:r>
            <a:endParaRPr lang="et-EE" dirty="0" smtClean="0"/>
          </a:p>
          <a:p>
            <a:r>
              <a:rPr lang="en-GB" b="1" dirty="0" smtClean="0"/>
              <a:t>Anna </a:t>
            </a:r>
            <a:r>
              <a:rPr lang="en-GB" b="1" dirty="0" err="1" smtClean="0"/>
              <a:t>Lindh</a:t>
            </a:r>
            <a:r>
              <a:rPr lang="en-GB" b="1" dirty="0" smtClean="0"/>
              <a:t> Foundation</a:t>
            </a:r>
            <a:endParaRPr lang="et-EE" b="1" dirty="0" smtClean="0"/>
          </a:p>
          <a:p>
            <a:pPr>
              <a:buNone/>
            </a:pPr>
            <a:r>
              <a:rPr lang="en-GB" i="1" dirty="0" smtClean="0"/>
              <a:t>	(</a:t>
            </a:r>
            <a:r>
              <a:rPr lang="en-GB" i="1" dirty="0" err="1" smtClean="0"/>
              <a:t>Amb</a:t>
            </a:r>
            <a:r>
              <a:rPr lang="en-GB" i="1" dirty="0" smtClean="0"/>
              <a:t>. </a:t>
            </a:r>
            <a:r>
              <a:rPr lang="en-GB" i="1" dirty="0" err="1" smtClean="0"/>
              <a:t>Hatem</a:t>
            </a:r>
            <a:r>
              <a:rPr lang="en-GB" i="1" dirty="0" smtClean="0"/>
              <a:t> </a:t>
            </a:r>
            <a:r>
              <a:rPr lang="en-GB" i="1" dirty="0" err="1" smtClean="0"/>
              <a:t>Attalah</a:t>
            </a:r>
            <a:r>
              <a:rPr lang="en-GB" i="1" dirty="0" smtClean="0"/>
              <a:t>, Executive Director of Anna </a:t>
            </a:r>
            <a:r>
              <a:rPr lang="en-GB" i="1" dirty="0" err="1" smtClean="0"/>
              <a:t>Lindh</a:t>
            </a:r>
            <a:r>
              <a:rPr lang="en-GB" i="1" dirty="0" smtClean="0"/>
              <a:t> Foundation)</a:t>
            </a:r>
            <a:endParaRPr lang="et-EE" dirty="0" smtClean="0"/>
          </a:p>
          <a:p>
            <a:r>
              <a:rPr lang="en-GB" dirty="0" smtClean="0"/>
              <a:t>Opening words by </a:t>
            </a:r>
            <a:r>
              <a:rPr lang="en-GB" b="1" dirty="0" smtClean="0"/>
              <a:t>Estonian Government</a:t>
            </a:r>
            <a:endParaRPr lang="et-EE" b="1" dirty="0" smtClean="0"/>
          </a:p>
          <a:p>
            <a:pPr>
              <a:buNone/>
            </a:pPr>
            <a:r>
              <a:rPr lang="en-GB" i="1" dirty="0" smtClean="0"/>
              <a:t>	 (Irene K</a:t>
            </a:r>
            <a:r>
              <a:rPr lang="et-EE" i="1" dirty="0" smtClean="0"/>
              <a:t>äosaar</a:t>
            </a:r>
            <a:r>
              <a:rPr lang="en-GB" i="1" dirty="0" smtClean="0"/>
              <a:t>, Estonia Ministry of Education and Research)</a:t>
            </a:r>
            <a:endParaRPr lang="et-EE" dirty="0" smtClean="0"/>
          </a:p>
          <a:p>
            <a:r>
              <a:rPr lang="en-GB" dirty="0" smtClean="0"/>
              <a:t>Opening words </a:t>
            </a:r>
            <a:r>
              <a:rPr lang="en-GB" b="1" dirty="0" smtClean="0"/>
              <a:t>by Hosts and Organizers </a:t>
            </a:r>
            <a:endParaRPr lang="en-GB" i="1" dirty="0" smtClean="0"/>
          </a:p>
          <a:p>
            <a:pPr>
              <a:buNone/>
            </a:pPr>
            <a:r>
              <a:rPr lang="en-GB" i="1" dirty="0" smtClean="0"/>
              <a:t>	</a:t>
            </a:r>
            <a:r>
              <a:rPr lang="en-US" i="1" dirty="0" err="1" smtClean="0"/>
              <a:t>Kaidi</a:t>
            </a:r>
            <a:r>
              <a:rPr lang="en-US" i="1" dirty="0" smtClean="0"/>
              <a:t> </a:t>
            </a:r>
            <a:r>
              <a:rPr lang="en-US" i="1" dirty="0" err="1" smtClean="0"/>
              <a:t>Krimm</a:t>
            </a:r>
            <a:r>
              <a:rPr lang="en-US" i="1" dirty="0" smtClean="0"/>
              <a:t>, Business Development Director of </a:t>
            </a:r>
            <a:r>
              <a:rPr lang="en-US" i="1" dirty="0" err="1" smtClean="0"/>
              <a:t>Tallink</a:t>
            </a:r>
            <a:r>
              <a:rPr lang="en-US" i="1" dirty="0" smtClean="0"/>
              <a:t> Hotels </a:t>
            </a:r>
            <a:r>
              <a:rPr lang="en-GB" i="1" dirty="0" smtClean="0"/>
              <a:t>and Irina </a:t>
            </a:r>
            <a:r>
              <a:rPr lang="en-GB" i="1" dirty="0" err="1" smtClean="0"/>
              <a:t>Golikova</a:t>
            </a:r>
            <a:r>
              <a:rPr lang="en-GB" i="1" dirty="0" smtClean="0"/>
              <a:t>, Trustee of SSCW)</a:t>
            </a:r>
            <a:endParaRPr lang="en-US" dirty="0" smtClean="0"/>
          </a:p>
          <a:p>
            <a:endParaRPr lang="et-E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10952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www.euromeduc.com</a:t>
            </a:r>
            <a:endParaRPr lang="et-E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 r="17425" b="6250"/>
          <a:stretch>
            <a:fillRect/>
          </a:stretch>
        </p:blipFill>
        <p:spPr bwMode="auto">
          <a:xfrm>
            <a:off x="-26918" y="908720"/>
            <a:ext cx="920743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6" y="692696"/>
            <a:ext cx="8676456" cy="1828800"/>
          </a:xfrm>
        </p:spPr>
        <p:txBody>
          <a:bodyPr>
            <a:normAutofit/>
          </a:bodyPr>
          <a:lstStyle/>
          <a:p>
            <a:r>
              <a:rPr lang="en-GB" dirty="0" smtClean="0"/>
              <a:t>A GUIDE TO </a:t>
            </a:r>
            <a:br>
              <a:rPr lang="en-GB" dirty="0" smtClean="0"/>
            </a:br>
            <a:r>
              <a:rPr lang="en-GB" dirty="0" smtClean="0"/>
              <a:t>INTERCULTURAL EDUCATION 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68" y="2972544"/>
            <a:ext cx="7854696" cy="17526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EURO-MEDITERRANEAN EDUCATION, CULTURE,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GB" dirty="0" smtClean="0"/>
              <a:t>YOUTH AND CIVIL SOCIETY.</a:t>
            </a:r>
          </a:p>
          <a:p>
            <a:endParaRPr lang="en-GB" dirty="0" smtClean="0"/>
          </a:p>
          <a:p>
            <a:r>
              <a:rPr lang="en-GB" dirty="0" smtClean="0"/>
              <a:t>Estonia, Latvia, Sweden, UK, Italy, </a:t>
            </a:r>
            <a:br>
              <a:rPr lang="en-GB" dirty="0" smtClean="0"/>
            </a:br>
            <a:r>
              <a:rPr lang="en-GB" dirty="0" smtClean="0"/>
              <a:t>Morocco, Tunisia and Egypt</a:t>
            </a:r>
          </a:p>
          <a:p>
            <a:endParaRPr lang="et-EE" dirty="0"/>
          </a:p>
        </p:txBody>
      </p:sp>
      <p:sp>
        <p:nvSpPr>
          <p:cNvPr id="6146" name="AutoShape 2" descr="Pildiotsingu Eesti Inimõiguste keskus logo tulem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  <p:sp>
        <p:nvSpPr>
          <p:cNvPr id="6152" name="AutoShape 8" descr="Pildiotsingu Eesti Inimõiguste keskus logo tulem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  <p:sp>
        <p:nvSpPr>
          <p:cNvPr id="6154" name="AutoShape 10" descr="Pildiotsingu Eesti Inimõiguste keskus logo tulem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  <p:pic>
        <p:nvPicPr>
          <p:cNvPr id="10" name="Picture 9" descr="C:\Users\hp\Desktop\12. ALF 2016\5. Disain\Euromed 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013176"/>
            <a:ext cx="259228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 descr="C:\Users\hp\Desktop\Euromed book co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573016"/>
            <a:ext cx="2112089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20688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CONCLUSIONS</a:t>
            </a:r>
            <a:endParaRPr lang="et-EE" dirty="0"/>
          </a:p>
        </p:txBody>
      </p:sp>
      <p:sp>
        <p:nvSpPr>
          <p:cNvPr id="4098" name="AutoShape 2" descr="Pildiotsingu Eesti Inimõiguste keskus logo tulem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  <p:sp>
        <p:nvSpPr>
          <p:cNvPr id="4100" name="AutoShape 4" descr="Pildiotsingu Eesti Inimõiguste keskus logo tulem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08720"/>
            <a:ext cx="7851648" cy="905272"/>
          </a:xfrm>
        </p:spPr>
        <p:txBody>
          <a:bodyPr/>
          <a:lstStyle/>
          <a:p>
            <a:pPr algn="ctr"/>
            <a:r>
              <a:rPr lang="en-GB" dirty="0" smtClean="0"/>
              <a:t>AKNOWLEDGEMENT</a:t>
            </a:r>
            <a:endParaRPr lang="et-EE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95536" y="1916832"/>
            <a:ext cx="8599168" cy="1944216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GB" sz="2400" noProof="0" dirty="0" smtClean="0">
                <a:solidFill>
                  <a:srgbClr val="FF0000"/>
                </a:solidFill>
              </a:rPr>
              <a:t>WE WOULD LIKE TO THANK OUR PARTENRS AND SUPPORTERS</a:t>
            </a:r>
            <a:endParaRPr kumimoji="0" lang="et-EE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GB" sz="2600" dirty="0" smtClean="0">
                <a:solidFill>
                  <a:srgbClr val="00B0F0"/>
                </a:solidFill>
              </a:rPr>
              <a:t>T</a:t>
            </a:r>
            <a:r>
              <a:rPr lang="et-EE" sz="2600" dirty="0" smtClean="0">
                <a:solidFill>
                  <a:srgbClr val="00B0F0"/>
                </a:solidFill>
              </a:rPr>
              <a:t>ÄNAME MEIE TOETAJAD JA KOOSTÖÖPARTNERID:</a:t>
            </a:r>
          </a:p>
          <a:p>
            <a:pPr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t-EE" sz="2000" b="1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t-EE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 descr="C:\Users\hp\Desktop\0_haridusmin_3lovi_es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212976"/>
            <a:ext cx="28956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hp\Desktop\7. CONFERENCE 8-11.06.2017\DESIGN\KYSK-Sisemin_logo_KodYhisk_toetusek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284984"/>
            <a:ext cx="24288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hp\Desktop\12. ALF 2016\5. Disain\ALF PARTNER LOGOS\-ALF_log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429000"/>
            <a:ext cx="24098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C:\Users\hp\Desktop\Kulmin.jpg"/>
          <p:cNvPicPr/>
          <p:nvPr/>
        </p:nvPicPr>
        <p:blipFill>
          <a:blip r:embed="rId5" cstate="print"/>
          <a:srcRect r="6742" b="6542"/>
          <a:stretch>
            <a:fillRect/>
          </a:stretch>
        </p:blipFill>
        <p:spPr bwMode="auto">
          <a:xfrm>
            <a:off x="1043608" y="4437112"/>
            <a:ext cx="25812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http://euromed.sscw.ee/wp-content/uploads/2017/05/TALLINN-SPORT-AND-YOUTH-DEPARTMENT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4581128"/>
            <a:ext cx="233426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:\Users\hp\Desktop\12. ALF 2016\Web Resoure\WEB LOGOS\TALLINK_LOGO_COLOR_RGB_2014_520x15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581128"/>
            <a:ext cx="24288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778512"/>
            <a:ext cx="8146104" cy="2730608"/>
          </a:xfrm>
        </p:spPr>
        <p:txBody>
          <a:bodyPr/>
          <a:lstStyle/>
          <a:p>
            <a:pPr algn="ctr"/>
            <a:r>
              <a:rPr lang="en-GB" dirty="0" smtClean="0"/>
              <a:t>THANK YOU FOR YOUR PARTICIPATION! </a:t>
            </a:r>
            <a:br>
              <a:rPr lang="en-GB" dirty="0" smtClean="0"/>
            </a:br>
            <a:r>
              <a:rPr lang="et-EE" dirty="0" smtClean="0"/>
              <a:t>TÄNAME OSALEMISE EEST!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4869160"/>
            <a:ext cx="8074096" cy="1797744"/>
          </a:xfrm>
        </p:spPr>
        <p:txBody>
          <a:bodyPr>
            <a:noAutofit/>
          </a:bodyPr>
          <a:lstStyle/>
          <a:p>
            <a:endParaRPr lang="et-EE" sz="2800" dirty="0" smtClean="0"/>
          </a:p>
          <a:p>
            <a:pPr algn="ctr"/>
            <a:r>
              <a:rPr lang="et-EE" sz="2800" dirty="0" smtClean="0"/>
              <a:t>MTÜ SILLAMÄE LASTEKAITSE ÜHING</a:t>
            </a:r>
            <a:endParaRPr lang="ru-RU" sz="2800" dirty="0" smtClean="0"/>
          </a:p>
          <a:p>
            <a:pPr algn="ctr"/>
            <a:r>
              <a:rPr lang="et-EE" sz="2800" dirty="0" smtClean="0"/>
              <a:t>PEACE CHILD EESTI</a:t>
            </a:r>
          </a:p>
          <a:p>
            <a:pPr algn="ctr"/>
            <a:endParaRPr lang="et-EE" sz="2800" dirty="0" smtClean="0"/>
          </a:p>
          <a:p>
            <a:pPr algn="ctr"/>
            <a:r>
              <a:rPr lang="et-EE" sz="2800" dirty="0" smtClean="0"/>
              <a:t>Vaata rohkem:  </a:t>
            </a:r>
            <a:r>
              <a:rPr lang="et-EE" sz="2800" dirty="0" smtClean="0">
                <a:hlinkClick r:id="rId2"/>
              </a:rPr>
              <a:t>www.sscw.ee</a:t>
            </a:r>
            <a:r>
              <a:rPr lang="et-EE" sz="2800" dirty="0" smtClean="0"/>
              <a:t> </a:t>
            </a:r>
            <a:endParaRPr lang="et-E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620688"/>
            <a:ext cx="8229600" cy="924712"/>
          </a:xfrm>
        </p:spPr>
        <p:txBody>
          <a:bodyPr/>
          <a:lstStyle/>
          <a:p>
            <a:r>
              <a:rPr lang="en-GB" sz="5400" b="1" dirty="0" smtClean="0"/>
              <a:t>Three key speeches: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363272" cy="4896544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GB" sz="2800" b="1" dirty="0" smtClean="0"/>
              <a:t>"Key challenges of intercultural education and dialogue in examples of Tunisia“</a:t>
            </a:r>
          </a:p>
          <a:p>
            <a:pPr>
              <a:spcAft>
                <a:spcPts val="600"/>
              </a:spcAft>
              <a:buNone/>
            </a:pPr>
            <a:r>
              <a:rPr lang="en-GB" sz="2800" dirty="0" smtClean="0"/>
              <a:t>	 </a:t>
            </a:r>
            <a:r>
              <a:rPr lang="en-GB" sz="2800" b="1" dirty="0" smtClean="0"/>
              <a:t>-  Mr. Anis </a:t>
            </a:r>
            <a:r>
              <a:rPr lang="en-GB" sz="2800" b="1" dirty="0" err="1" smtClean="0"/>
              <a:t>Boufrikha</a:t>
            </a:r>
            <a:r>
              <a:rPr lang="en-GB" sz="2800" dirty="0" smtClean="0"/>
              <a:t>, Head of  Tunisian Network of  Anna </a:t>
            </a:r>
            <a:r>
              <a:rPr lang="en-GB" sz="2800" dirty="0" err="1" smtClean="0"/>
              <a:t>Lindh</a:t>
            </a:r>
            <a:r>
              <a:rPr lang="en-GB" sz="2800" dirty="0" smtClean="0"/>
              <a:t> Foundation</a:t>
            </a:r>
          </a:p>
          <a:p>
            <a:pPr>
              <a:spcAft>
                <a:spcPts val="600"/>
              </a:spcAft>
            </a:pPr>
            <a:r>
              <a:rPr lang="en-GB" sz="2800" b="1" dirty="0" smtClean="0"/>
              <a:t>"Importance of Intercultural education for integration process of refugees and migrants into society" </a:t>
            </a:r>
            <a:br>
              <a:rPr lang="en-GB" sz="2800" b="1" dirty="0" smtClean="0"/>
            </a:br>
            <a:r>
              <a:rPr lang="en-GB" sz="2800" b="1" dirty="0" smtClean="0"/>
              <a:t>- Mrs. </a:t>
            </a:r>
            <a:r>
              <a:rPr lang="en-GB" sz="2800" b="1" dirty="0" err="1" smtClean="0"/>
              <a:t>Marju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Lauristin</a:t>
            </a:r>
            <a:r>
              <a:rPr lang="en-GB" sz="2800" dirty="0" smtClean="0"/>
              <a:t>, Professor of Tartu University, Member of European Parliament</a:t>
            </a:r>
            <a:endParaRPr lang="et-EE" sz="2800" dirty="0" smtClean="0"/>
          </a:p>
          <a:p>
            <a:pPr>
              <a:spcAft>
                <a:spcPts val="600"/>
              </a:spcAft>
            </a:pPr>
            <a:r>
              <a:rPr lang="en-GB" sz="2800" b="1" dirty="0" smtClean="0"/>
              <a:t>"Key Challenges of intercultural education in the </a:t>
            </a:r>
            <a:r>
              <a:rPr lang="en-GB" sz="2800" b="1" dirty="0" err="1" smtClean="0"/>
              <a:t>EuroMed</a:t>
            </a:r>
            <a:r>
              <a:rPr lang="en-GB" sz="2800" b="1" dirty="0" smtClean="0"/>
              <a:t> Region“</a:t>
            </a:r>
            <a:br>
              <a:rPr lang="en-GB" sz="2800" b="1" dirty="0" smtClean="0"/>
            </a:br>
            <a:r>
              <a:rPr lang="en-GB" sz="2800" i="1" dirty="0" smtClean="0"/>
              <a:t> </a:t>
            </a:r>
            <a:r>
              <a:rPr lang="en-GB" sz="2800" dirty="0" smtClean="0"/>
              <a:t>- </a:t>
            </a:r>
            <a:r>
              <a:rPr lang="en-GB" sz="2800" b="1" dirty="0" smtClean="0"/>
              <a:t>Mr. Miguel Silva, </a:t>
            </a:r>
            <a:r>
              <a:rPr lang="en-GB" sz="2800" dirty="0" smtClean="0"/>
              <a:t>North-South Centre of  Council of Europe;</a:t>
            </a:r>
            <a:endParaRPr lang="et-EE" sz="2800" dirty="0" smtClean="0"/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"Key challenges of intercultural education and dialogue  in example of Tunisia"</a:t>
            </a:r>
            <a:endParaRPr lang="et-EE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Anis </a:t>
            </a:r>
            <a:r>
              <a:rPr lang="en-US" dirty="0" err="1" smtClean="0"/>
              <a:t>Boufrikha</a:t>
            </a:r>
            <a:r>
              <a:rPr lang="en-US" dirty="0" smtClean="0"/>
              <a:t>, Head of  Tunisian Network </a:t>
            </a:r>
            <a:br>
              <a:rPr lang="en-US" dirty="0" smtClean="0"/>
            </a:br>
            <a:r>
              <a:rPr lang="en-US" dirty="0" smtClean="0"/>
              <a:t>of  Anna </a:t>
            </a:r>
            <a:r>
              <a:rPr lang="en-US" dirty="0" err="1" smtClean="0"/>
              <a:t>Lindh</a:t>
            </a:r>
            <a:r>
              <a:rPr lang="en-US" dirty="0" smtClean="0"/>
              <a:t> Foundation</a:t>
            </a:r>
            <a:endParaRPr lang="et-EE" dirty="0"/>
          </a:p>
        </p:txBody>
      </p:sp>
      <p:pic>
        <p:nvPicPr>
          <p:cNvPr id="5" name="Picture 4" descr="C:\Users\hp\Desktop\12. ALF 2016\Tunisia 7-10.04\Tunisia Disain\2b6c3aa3bef9e1e4e4ec9e14138e99f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301208"/>
            <a:ext cx="309634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hp\Desktop\12. ALF 2016\Tunisia 7-10.04\Tunisia Disain\ALF-Tunisia-RG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5229200"/>
            <a:ext cx="4209337" cy="113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“Importance of Intercultural education for integration process of refugees and migrants into society”</a:t>
            </a:r>
            <a:endParaRPr lang="et-EE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Mrs. </a:t>
            </a:r>
            <a:r>
              <a:rPr lang="en-US" dirty="0" err="1" smtClean="0"/>
              <a:t>Marju</a:t>
            </a:r>
            <a:r>
              <a:rPr lang="en-US" dirty="0" smtClean="0"/>
              <a:t> </a:t>
            </a:r>
            <a:r>
              <a:rPr lang="en-US" dirty="0" err="1" smtClean="0"/>
              <a:t>Lauristin</a:t>
            </a:r>
            <a:r>
              <a:rPr lang="en-US" dirty="0" smtClean="0"/>
              <a:t>, Professor of Tartu University, Member of European Parliament</a:t>
            </a:r>
            <a:endParaRPr lang="et-EE" dirty="0"/>
          </a:p>
        </p:txBody>
      </p:sp>
      <p:pic>
        <p:nvPicPr>
          <p:cNvPr id="5" name="Picture 4" descr="Pildiotsingu european parliament tulemu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365104"/>
            <a:ext cx="3384376" cy="202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 descr="Pildiotsingu tartu university tulem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293096"/>
            <a:ext cx="2160240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"Key Challenges of intercultural education in the </a:t>
            </a:r>
            <a:r>
              <a:rPr lang="en-US" sz="3600" dirty="0" err="1" smtClean="0"/>
              <a:t>EuroMed</a:t>
            </a:r>
            <a:r>
              <a:rPr lang="en-US" sz="3600" dirty="0" smtClean="0"/>
              <a:t> Region"</a:t>
            </a:r>
            <a:endParaRPr lang="et-EE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Mr. Miguel Silva, North-South Centre </a:t>
            </a:r>
            <a:br>
              <a:rPr lang="en-US" dirty="0" smtClean="0"/>
            </a:br>
            <a:r>
              <a:rPr lang="en-US" dirty="0" smtClean="0"/>
              <a:t>of  Council of Europe</a:t>
            </a:r>
            <a:endParaRPr lang="et-EE" dirty="0"/>
          </a:p>
        </p:txBody>
      </p:sp>
      <p:pic>
        <p:nvPicPr>
          <p:cNvPr id="4" name="Picture 3" descr="C:\Users\hp\Desktop\7. CONFERENCE 8-11.06.2017\DESIGN\North South centr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73016"/>
            <a:ext cx="288032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 smtClean="0"/>
              <a:t>11.30- 11.45 Coffee break</a:t>
            </a:r>
            <a:endParaRPr lang="et-EE" dirty="0"/>
          </a:p>
        </p:txBody>
      </p:sp>
      <p:sp>
        <p:nvSpPr>
          <p:cNvPr id="23554" name="AutoShape 2" descr="Pildiotsingu coffee time tulem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  <p:sp>
        <p:nvSpPr>
          <p:cNvPr id="23556" name="AutoShape 4" descr="Pildiotsingu coffee time tulem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  <p:sp>
        <p:nvSpPr>
          <p:cNvPr id="23558" name="AutoShape 6" descr="Pildiotsingu coffee time tulem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  <p:sp>
        <p:nvSpPr>
          <p:cNvPr id="23560" name="AutoShape 8" descr="Pildiotsingu coffee time tulem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  <p:pic>
        <p:nvPicPr>
          <p:cNvPr id="23564" name="Picture 12" descr="https://encrypted-tbn3.gstatic.com/images?q=tbn:ANd9GcQR69ztNcX2ZBG0qMQ_oruqAm6r40BF4StZD9pbqOgT8TdPOXX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88840"/>
            <a:ext cx="6552728" cy="4360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476672"/>
            <a:ext cx="7772400" cy="1362456"/>
          </a:xfrm>
        </p:spPr>
        <p:txBody>
          <a:bodyPr/>
          <a:lstStyle/>
          <a:p>
            <a:r>
              <a:rPr lang="en-GB" sz="4000" dirty="0" smtClean="0"/>
              <a:t>I Working session (</a:t>
            </a:r>
            <a:r>
              <a:rPr lang="et-EE" sz="4000" b="0" dirty="0" smtClean="0"/>
              <a:t>Panel discussion</a:t>
            </a:r>
            <a:r>
              <a:rPr lang="en-GB" sz="4000" b="0" dirty="0" smtClean="0"/>
              <a:t>)</a:t>
            </a:r>
            <a:endParaRPr lang="et-EE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1844824"/>
            <a:ext cx="7772400" cy="1509712"/>
          </a:xfrm>
        </p:spPr>
        <p:txBody>
          <a:bodyPr>
            <a:normAutofit/>
          </a:bodyPr>
          <a:lstStyle/>
          <a:p>
            <a:r>
              <a:rPr lang="et-EE" sz="3200" dirty="0" smtClean="0"/>
              <a:t>Intercultural education and dialogue</a:t>
            </a:r>
            <a:endParaRPr lang="et-EE" sz="3200" dirty="0"/>
          </a:p>
        </p:txBody>
      </p:sp>
      <p:pic>
        <p:nvPicPr>
          <p:cNvPr id="2052" name="Picture 4" descr="Seotud kujut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1048"/>
            <a:ext cx="6066265" cy="29969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2649686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i="1" dirty="0" smtClean="0"/>
              <a:t>Moderated by:</a:t>
            </a:r>
            <a:r>
              <a:rPr lang="lt-LT" dirty="0" smtClean="0"/>
              <a:t>  Kristi Ockba, NGO MONDO and</a:t>
            </a:r>
            <a:r>
              <a:rPr lang="en-GB" dirty="0" smtClean="0"/>
              <a:t> </a:t>
            </a:r>
          </a:p>
          <a:p>
            <a:r>
              <a:rPr lang="lt-LT" dirty="0" smtClean="0"/>
              <a:t> Vassili Golikov, NGO SSCW</a:t>
            </a:r>
            <a:endParaRPr lang="et-EE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1185</TotalTime>
  <Words>509</Words>
  <Application>Microsoft Office PowerPoint</Application>
  <PresentationFormat>On-screen Show (4:3)</PresentationFormat>
  <Paragraphs>100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Flow</vt:lpstr>
      <vt:lpstr>INTERNATIONAL CONFERENCE</vt:lpstr>
      <vt:lpstr>INTERNATIONAL CONFERENCE </vt:lpstr>
      <vt:lpstr>OPENING SESSION</vt:lpstr>
      <vt:lpstr>Three key speeches:</vt:lpstr>
      <vt:lpstr>"Key challenges of intercultural education and dialogue  in example of Tunisia"</vt:lpstr>
      <vt:lpstr>“Importance of Intercultural education for integration process of refugees and migrants into society”</vt:lpstr>
      <vt:lpstr>"Key Challenges of intercultural education in the EuroMed Region"</vt:lpstr>
      <vt:lpstr>11.30- 11.45 Coffee break</vt:lpstr>
      <vt:lpstr>I Working session (Panel discussion)</vt:lpstr>
      <vt:lpstr>Intercultural education and dialogue</vt:lpstr>
      <vt:lpstr>Intercultural education and dialogue</vt:lpstr>
      <vt:lpstr>Intercultural education and dialogue</vt:lpstr>
      <vt:lpstr>Intercultural education and dialogue</vt:lpstr>
      <vt:lpstr>Intercultural education and dialogue</vt:lpstr>
      <vt:lpstr>QEUESTIONS?</vt:lpstr>
      <vt:lpstr> 13:30 – 14.30 Lunch</vt:lpstr>
      <vt:lpstr>II Working session (Panel discussion)</vt:lpstr>
      <vt:lpstr>Citizenship and human rights  in intercultural education</vt:lpstr>
      <vt:lpstr>Citizenship and human rights  in intercultural education</vt:lpstr>
      <vt:lpstr>Citizenship and human rights  in intercultural education</vt:lpstr>
      <vt:lpstr>Citizenship and human rights  in intercultural education</vt:lpstr>
      <vt:lpstr>Citizenship and human rights  in intercultural education</vt:lpstr>
      <vt:lpstr>QEUESTIONS?</vt:lpstr>
      <vt:lpstr>WORKING GROUPS</vt:lpstr>
      <vt:lpstr>Working group I (Room Romantica) </vt:lpstr>
      <vt:lpstr>Working group II (Room Galaxy) </vt:lpstr>
      <vt:lpstr>Working group III (Room Victoria ) </vt:lpstr>
      <vt:lpstr>Educational Guide+Web-Resource</vt:lpstr>
      <vt:lpstr>eUROPEAN – ARABIAN EDUCATIONAL WEB-RESOURCE!</vt:lpstr>
      <vt:lpstr>www.euromeduc.com</vt:lpstr>
      <vt:lpstr>A GUIDE TO  INTERCULTURAL EDUCATION </vt:lpstr>
      <vt:lpstr>CONCLUSIONS</vt:lpstr>
      <vt:lpstr>AKNOWLEDGEMENT</vt:lpstr>
      <vt:lpstr>THANK YOU FOR YOUR PARTICIPATION!  TÄNAME OSALEMISE EEST!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EUROMED</dc:title>
  <dc:creator>Irina Golikova</dc:creator>
  <cp:lastModifiedBy>hp</cp:lastModifiedBy>
  <cp:revision>60</cp:revision>
  <dcterms:created xsi:type="dcterms:W3CDTF">2016-04-12T21:15:20Z</dcterms:created>
  <dcterms:modified xsi:type="dcterms:W3CDTF">2017-06-13T12:08:26Z</dcterms:modified>
</cp:coreProperties>
</file>